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17"/>
  </p:notesMasterIdLst>
  <p:sldIdLst>
    <p:sldId id="256" r:id="rId2"/>
    <p:sldId id="257" r:id="rId3"/>
    <p:sldId id="258" r:id="rId4"/>
    <p:sldId id="259" r:id="rId5"/>
    <p:sldId id="261" r:id="rId6"/>
    <p:sldId id="262" r:id="rId7"/>
    <p:sldId id="263" r:id="rId8"/>
    <p:sldId id="264" r:id="rId9"/>
    <p:sldId id="271"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nding" id="{D77EFB7A-3670-4A06-82AA-347F7D548606}">
          <p14:sldIdLst>
            <p14:sldId id="256"/>
            <p14:sldId id="257"/>
          </p14:sldIdLst>
        </p14:section>
        <p14:section name="Data Set" id="{F535018F-9F30-4DC7-A1BB-766B138D074D}">
          <p14:sldIdLst>
            <p14:sldId id="258"/>
          </p14:sldIdLst>
        </p14:section>
        <p14:section name="Visualization &amp; Analysis" id="{06BCF6AD-5F33-4AC8-8B8B-608B067F5149}">
          <p14:sldIdLst>
            <p14:sldId id="259"/>
            <p14:sldId id="261"/>
            <p14:sldId id="262"/>
            <p14:sldId id="263"/>
            <p14:sldId id="264"/>
            <p14:sldId id="271"/>
          </p14:sldIdLst>
        </p14:section>
        <p14:section name="Machine Learning Models" id="{C1CE6CBB-DD9F-4AF3-8701-AA68B6F18404}">
          <p14:sldIdLst>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8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626E8-2823-4358-83C5-3502755FE495}" type="datetimeFigureOut">
              <a:rPr lang="en-US" smtClean="0"/>
              <a:t>4/17/2023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90B1E-AAEE-4178-A4A7-C764E478DCB8}" type="slidenum">
              <a:rPr lang="en-US" smtClean="0"/>
              <a:t>‹#›</a:t>
            </a:fld>
            <a:endParaRPr lang="en-US" dirty="0"/>
          </a:p>
        </p:txBody>
      </p:sp>
    </p:spTree>
    <p:extLst>
      <p:ext uri="{BB962C8B-B14F-4D97-AF65-F5344CB8AC3E}">
        <p14:creationId xmlns:p14="http://schemas.microsoft.com/office/powerpoint/2010/main" val="107681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1</a:t>
            </a:fld>
            <a:endParaRPr lang="en-US" dirty="0"/>
          </a:p>
        </p:txBody>
      </p:sp>
    </p:spTree>
    <p:extLst>
      <p:ext uri="{BB962C8B-B14F-4D97-AF65-F5344CB8AC3E}">
        <p14:creationId xmlns:p14="http://schemas.microsoft.com/office/powerpoint/2010/main" val="352106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8</a:t>
            </a:fld>
            <a:endParaRPr lang="en-US" dirty="0"/>
          </a:p>
        </p:txBody>
      </p:sp>
    </p:spTree>
    <p:extLst>
      <p:ext uri="{BB962C8B-B14F-4D97-AF65-F5344CB8AC3E}">
        <p14:creationId xmlns:p14="http://schemas.microsoft.com/office/powerpoint/2010/main" val="373634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9</a:t>
            </a:fld>
            <a:endParaRPr lang="en-US" dirty="0"/>
          </a:p>
        </p:txBody>
      </p:sp>
    </p:spTree>
    <p:extLst>
      <p:ext uri="{BB962C8B-B14F-4D97-AF65-F5344CB8AC3E}">
        <p14:creationId xmlns:p14="http://schemas.microsoft.com/office/powerpoint/2010/main" val="237698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19A99-37D7-42F5-A114-E24C69775A0A}" type="slidenum">
              <a:rPr lang="en-US" smtClean="0"/>
              <a:t>10</a:t>
            </a:fld>
            <a:endParaRPr lang="en-US" dirty="0"/>
          </a:p>
        </p:txBody>
      </p:sp>
    </p:spTree>
    <p:extLst>
      <p:ext uri="{BB962C8B-B14F-4D97-AF65-F5344CB8AC3E}">
        <p14:creationId xmlns:p14="http://schemas.microsoft.com/office/powerpoint/2010/main" val="390792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4/17/2023</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564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506141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4/17/2023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84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22907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4/17/2023</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908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4438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608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99549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4/17/2023</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2689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4/17/2023</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437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4/17/2023</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88654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4/17/2023</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557708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04" r:id="rId6"/>
    <p:sldLayoutId id="2147483900" r:id="rId7"/>
    <p:sldLayoutId id="2147483901" r:id="rId8"/>
    <p:sldLayoutId id="2147483902" r:id="rId9"/>
    <p:sldLayoutId id="2147483903" r:id="rId10"/>
    <p:sldLayoutId id="2147483905"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roycekimmon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roycekimmon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2319BE-F218-711E-3BFB-866F3A65BC2F}"/>
              </a:ext>
            </a:extLst>
          </p:cNvPr>
          <p:cNvSpPr>
            <a:spLocks noGrp="1"/>
          </p:cNvSpPr>
          <p:nvPr>
            <p:ph type="ctrTitle"/>
          </p:nvPr>
        </p:nvSpPr>
        <p:spPr/>
        <p:txBody>
          <a:bodyPr/>
          <a:lstStyle/>
          <a:p>
            <a:pPr algn="ctr"/>
            <a:r>
              <a:rPr lang="en-US" sz="5400" cap="none" dirty="0">
                <a:latin typeface="Book Antiqua" panose="02040602050305030304" pitchFamily="18" charset="0"/>
              </a:rPr>
              <a:t>STUDENT PERFORMANCE PREDICTIONS</a:t>
            </a:r>
            <a:br>
              <a:rPr lang="en-US" sz="5400" cap="none" dirty="0">
                <a:latin typeface="Book Antiqua" panose="02040602050305030304" pitchFamily="18" charset="0"/>
              </a:rPr>
            </a:br>
            <a:br>
              <a:rPr lang="en-US" sz="4000" cap="none" dirty="0">
                <a:latin typeface="Book Antiqua" panose="02040602050305030304" pitchFamily="18" charset="0"/>
              </a:rPr>
            </a:br>
            <a:r>
              <a:rPr lang="en-US" sz="1400" b="1" i="1" cap="none" dirty="0">
                <a:latin typeface="Book Antiqua" panose="02040602050305030304" pitchFamily="18" charset="0"/>
              </a:rPr>
              <a:t>An analysis of anonymized student academic performance data &amp; a machine-learning model to predict future performance</a:t>
            </a:r>
            <a:endParaRPr lang="en-US" sz="4000" i="1" cap="none" dirty="0">
              <a:latin typeface="Book Antiqua" panose="02040602050305030304" pitchFamily="18" charset="0"/>
            </a:endParaRPr>
          </a:p>
        </p:txBody>
      </p:sp>
      <p:sp>
        <p:nvSpPr>
          <p:cNvPr id="6" name="Subtitle 5">
            <a:extLst>
              <a:ext uri="{FF2B5EF4-FFF2-40B4-BE49-F238E27FC236}">
                <a16:creationId xmlns:a16="http://schemas.microsoft.com/office/drawing/2014/main" id="{C7EAD545-82EC-2E6D-F3EC-B8FA167F982D}"/>
              </a:ext>
            </a:extLst>
          </p:cNvPr>
          <p:cNvSpPr>
            <a:spLocks noGrp="1"/>
          </p:cNvSpPr>
          <p:nvPr>
            <p:ph type="subTitle" idx="1"/>
          </p:nvPr>
        </p:nvSpPr>
        <p:spPr/>
        <p:txBody>
          <a:bodyPr>
            <a:normAutofit lnSpcReduction="10000"/>
          </a:bodyPr>
          <a:lstStyle/>
          <a:p>
            <a:pPr algn="ctr">
              <a:spcBef>
                <a:spcPts val="600"/>
              </a:spcBef>
            </a:pPr>
            <a:r>
              <a:rPr lang="en-US" sz="2000" b="1" i="1" cap="none" dirty="0">
                <a:latin typeface="Book Antiqua" panose="02040602050305030304" pitchFamily="18" charset="0"/>
              </a:rPr>
              <a:t>By </a:t>
            </a:r>
          </a:p>
          <a:p>
            <a:pPr algn="ctr">
              <a:lnSpc>
                <a:spcPct val="110000"/>
              </a:lnSpc>
              <a:spcBef>
                <a:spcPts val="600"/>
              </a:spcBef>
            </a:pPr>
            <a:r>
              <a:rPr lang="en-US" sz="2000" b="1" i="1" cap="none" dirty="0">
                <a:latin typeface="Book Antiqua" panose="02040602050305030304" pitchFamily="18" charset="0"/>
              </a:rPr>
              <a:t>Kameron Thao, </a:t>
            </a:r>
          </a:p>
          <a:p>
            <a:pPr algn="ctr">
              <a:lnSpc>
                <a:spcPct val="110000"/>
              </a:lnSpc>
              <a:spcBef>
                <a:spcPts val="600"/>
              </a:spcBef>
            </a:pPr>
            <a:r>
              <a:rPr lang="en-US" sz="2000" b="1" i="1" cap="none" dirty="0">
                <a:latin typeface="Book Antiqua" panose="02040602050305030304" pitchFamily="18" charset="0"/>
              </a:rPr>
              <a:t>Nou Yang, </a:t>
            </a:r>
          </a:p>
          <a:p>
            <a:pPr algn="ctr">
              <a:lnSpc>
                <a:spcPct val="110000"/>
              </a:lnSpc>
              <a:spcBef>
                <a:spcPts val="600"/>
              </a:spcBef>
            </a:pPr>
            <a:r>
              <a:rPr lang="en-US" sz="2000" b="1" i="1" cap="none" dirty="0">
                <a:latin typeface="Book Antiqua" panose="02040602050305030304" pitchFamily="18" charset="0"/>
              </a:rPr>
              <a:t>Mary Vang, </a:t>
            </a:r>
          </a:p>
          <a:p>
            <a:pPr algn="ctr">
              <a:lnSpc>
                <a:spcPct val="110000"/>
              </a:lnSpc>
              <a:spcBef>
                <a:spcPts val="600"/>
              </a:spcBef>
            </a:pPr>
            <a:r>
              <a:rPr lang="en-US" sz="2000" b="1" i="1" cap="none" dirty="0">
                <a:latin typeface="Book Antiqua" panose="02040602050305030304" pitchFamily="18" charset="0"/>
              </a:rPr>
              <a:t>&amp;</a:t>
            </a:r>
            <a:endParaRPr lang="en-US" sz="2000" b="1" i="1" dirty="0">
              <a:latin typeface="Book Antiqua" panose="02040602050305030304" pitchFamily="18" charset="0"/>
            </a:endParaRPr>
          </a:p>
          <a:p>
            <a:pPr algn="ctr">
              <a:lnSpc>
                <a:spcPct val="110000"/>
              </a:lnSpc>
              <a:spcBef>
                <a:spcPts val="600"/>
              </a:spcBef>
            </a:pPr>
            <a:r>
              <a:rPr lang="en-US" sz="2000" b="1" i="1" cap="none" dirty="0">
                <a:latin typeface="Book Antiqua" panose="02040602050305030304" pitchFamily="18" charset="0"/>
              </a:rPr>
              <a:t>William Thomer</a:t>
            </a:r>
          </a:p>
          <a:p>
            <a:endParaRPr lang="en-US" sz="2000" i="1" dirty="0">
              <a:latin typeface="Book Antiqua" panose="02040602050305030304" pitchFamily="18" charset="0"/>
            </a:endParaRPr>
          </a:p>
          <a:p>
            <a:pPr algn="just"/>
            <a:r>
              <a:rPr lang="en-US" sz="1200" b="1" i="1" dirty="0">
                <a:latin typeface="Book Antiqua" panose="02040602050305030304" pitchFamily="18" charset="0"/>
              </a:rPr>
              <a:t>For the edX / Tulsa Community College “Cyber Skills Center” Data Analytics Bootcamp, Inaugural Cohort, 2022-2023 </a:t>
            </a:r>
          </a:p>
          <a:p>
            <a:pPr algn="just"/>
            <a:r>
              <a:rPr lang="en-US" sz="1200" b="1" i="1" dirty="0">
                <a:latin typeface="Book Antiqua" panose="02040602050305030304" pitchFamily="18" charset="0"/>
              </a:rPr>
              <a:t>(Dataset comes courtesy of Royce Kimmons, </a:t>
            </a:r>
            <a:r>
              <a:rPr lang="en-US" sz="1200" b="1" i="1" dirty="0">
                <a:latin typeface="Book Antiqua" panose="02040602050305030304" pitchFamily="18" charset="0"/>
                <a:hlinkClick r:id="rId3"/>
              </a:rPr>
              <a:t>http://roycekimmons.com</a:t>
            </a:r>
            <a:r>
              <a:rPr lang="en-US" sz="1200" b="1" i="1" dirty="0">
                <a:latin typeface="Book Antiqua" panose="02040602050305030304" pitchFamily="18" charset="0"/>
              </a:rPr>
              <a:t>)</a:t>
            </a:r>
          </a:p>
          <a:p>
            <a:pPr algn="just"/>
            <a:endParaRPr lang="en-US" sz="1200" b="1" i="1" dirty="0">
              <a:latin typeface="Book Antiqua" panose="02040602050305030304" pitchFamily="18" charset="0"/>
            </a:endParaRPr>
          </a:p>
          <a:p>
            <a:pPr algn="just"/>
            <a:endParaRPr lang="en-US" sz="1200" b="1" dirty="0"/>
          </a:p>
        </p:txBody>
      </p:sp>
    </p:spTree>
    <p:extLst>
      <p:ext uri="{BB962C8B-B14F-4D97-AF65-F5344CB8AC3E}">
        <p14:creationId xmlns:p14="http://schemas.microsoft.com/office/powerpoint/2010/main" val="2501938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A4815-0B64-1EFC-7729-7E3E41FDDDFB}"/>
              </a:ext>
            </a:extLst>
          </p:cNvPr>
          <p:cNvSpPr>
            <a:spLocks noGrp="1"/>
          </p:cNvSpPr>
          <p:nvPr>
            <p:ph idx="1"/>
          </p:nvPr>
        </p:nvSpPr>
        <p:spPr>
          <a:xfrm>
            <a:off x="7216373" y="3112798"/>
            <a:ext cx="1245106" cy="937032"/>
          </a:xfrm>
        </p:spPr>
        <p:txBody>
          <a:bodyPr>
            <a:normAutofit/>
          </a:bodyPr>
          <a:lstStyle/>
          <a:p>
            <a:endParaRPr lang="en-US" dirty="0"/>
          </a:p>
        </p:txBody>
      </p:sp>
      <p:pic>
        <p:nvPicPr>
          <p:cNvPr id="5" name="Picture 4" descr="Chart, scatter chart&#10;&#10;Description automatically generated">
            <a:extLst>
              <a:ext uri="{FF2B5EF4-FFF2-40B4-BE49-F238E27FC236}">
                <a16:creationId xmlns:a16="http://schemas.microsoft.com/office/drawing/2014/main" id="{BDE9C7E1-95BD-B7BC-FFD2-D935A18D2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70" y="382138"/>
            <a:ext cx="3633418" cy="1553286"/>
          </a:xfrm>
          <a:prstGeom prst="rect">
            <a:avLst/>
          </a:prstGeom>
          <a:ln>
            <a:noFill/>
          </a:ln>
          <a:effectLst>
            <a:outerShdw blurRad="190500" algn="tl" rotWithShape="0">
              <a:srgbClr val="000000">
                <a:alpha val="70000"/>
              </a:srgbClr>
            </a:outerShdw>
          </a:effectLst>
        </p:spPr>
      </p:pic>
      <p:pic>
        <p:nvPicPr>
          <p:cNvPr id="9" name="Picture 8" descr="Chart, scatter chart&#10;&#10;Description automatically generated">
            <a:extLst>
              <a:ext uri="{FF2B5EF4-FFF2-40B4-BE49-F238E27FC236}">
                <a16:creationId xmlns:a16="http://schemas.microsoft.com/office/drawing/2014/main" id="{CFF1F3EF-9261-0CA2-4A7E-EB72AB664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770" y="2621052"/>
            <a:ext cx="3636211" cy="1554480"/>
          </a:xfrm>
          <a:prstGeom prst="rect">
            <a:avLst/>
          </a:prstGeom>
          <a:ln>
            <a:noFill/>
          </a:ln>
          <a:effectLst>
            <a:outerShdw blurRad="190500" algn="tl" rotWithShape="0">
              <a:srgbClr val="000000">
                <a:alpha val="70000"/>
              </a:srgbClr>
            </a:outerShdw>
          </a:effectLst>
        </p:spPr>
      </p:pic>
      <p:pic>
        <p:nvPicPr>
          <p:cNvPr id="7" name="Picture 6" descr="Chart, scatter chart&#10;&#10;Description automatically generated">
            <a:extLst>
              <a:ext uri="{FF2B5EF4-FFF2-40B4-BE49-F238E27FC236}">
                <a16:creationId xmlns:a16="http://schemas.microsoft.com/office/drawing/2014/main" id="{85896DFD-E1AE-F465-681E-065CE4F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771" y="4861160"/>
            <a:ext cx="3636211" cy="155448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AD891C58-C6E1-17B2-5BAF-A5FBF76E6813}"/>
              </a:ext>
            </a:extLst>
          </p:cNvPr>
          <p:cNvSpPr>
            <a:spLocks noGrp="1"/>
          </p:cNvSpPr>
          <p:nvPr>
            <p:ph type="title"/>
          </p:nvPr>
        </p:nvSpPr>
        <p:spPr/>
        <p:txBody>
          <a:bodyPr vert="horz" lIns="109728" tIns="109728" rIns="109728" bIns="91440" rtlCol="0" anchor="ctr">
            <a:noAutofit/>
          </a:bodyPr>
          <a:lstStyle/>
          <a:p>
            <a:pPr algn="ctr">
              <a:lnSpc>
                <a:spcPct val="150000"/>
              </a:lnSpc>
            </a:pPr>
            <a:r>
              <a:rPr lang="en-US" sz="4400" b="0" dirty="0">
                <a:latin typeface="Book Antiqua" panose="02040602050305030304" pitchFamily="18" charset="0"/>
              </a:rPr>
              <a:t>Machine Learning Models</a:t>
            </a:r>
          </a:p>
        </p:txBody>
      </p:sp>
    </p:spTree>
    <p:extLst>
      <p:ext uri="{BB962C8B-B14F-4D97-AF65-F5344CB8AC3E}">
        <p14:creationId xmlns:p14="http://schemas.microsoft.com/office/powerpoint/2010/main" val="3031605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8B139-AAB5-C52F-C593-9B777FDD1EB5}"/>
              </a:ext>
            </a:extLst>
          </p:cNvPr>
          <p:cNvSpPr txBox="1"/>
          <p:nvPr/>
        </p:nvSpPr>
        <p:spPr>
          <a:xfrm>
            <a:off x="297180" y="2580586"/>
            <a:ext cx="4057650" cy="1446550"/>
          </a:xfrm>
          <a:prstGeom prst="rect">
            <a:avLst/>
          </a:prstGeom>
          <a:noFill/>
        </p:spPr>
        <p:txBody>
          <a:bodyPr wrap="square" rtlCol="0" anchor="ctr">
            <a:spAutoFit/>
          </a:bodyPr>
          <a:lstStyle/>
          <a:p>
            <a:pPr algn="ctr"/>
            <a:r>
              <a:rPr lang="en-US" sz="4400" spc="150" dirty="0">
                <a:solidFill>
                  <a:schemeClr val="tx1">
                    <a:lumMod val="75000"/>
                    <a:lumOff val="25000"/>
                  </a:schemeClr>
                </a:solidFill>
                <a:latin typeface="Book Antiqua" panose="02040602050305030304" pitchFamily="18" charset="0"/>
                <a:ea typeface="+mj-ea"/>
                <a:cs typeface="+mj-cs"/>
              </a:rPr>
              <a:t>Model</a:t>
            </a:r>
          </a:p>
          <a:p>
            <a:pPr algn="ctr"/>
            <a:r>
              <a:rPr lang="en-US" sz="4400" spc="150" dirty="0">
                <a:solidFill>
                  <a:schemeClr val="tx1">
                    <a:lumMod val="75000"/>
                    <a:lumOff val="25000"/>
                  </a:schemeClr>
                </a:solidFill>
                <a:latin typeface="Book Antiqua" panose="02040602050305030304" pitchFamily="18" charset="0"/>
                <a:ea typeface="+mj-ea"/>
                <a:cs typeface="+mj-cs"/>
              </a:rPr>
              <a:t>Workflow</a:t>
            </a:r>
          </a:p>
        </p:txBody>
      </p:sp>
      <p:sp>
        <p:nvSpPr>
          <p:cNvPr id="3" name="Content Placeholder 2">
            <a:extLst>
              <a:ext uri="{FF2B5EF4-FFF2-40B4-BE49-F238E27FC236}">
                <a16:creationId xmlns:a16="http://schemas.microsoft.com/office/drawing/2014/main" id="{5F25D609-5B24-241E-C3F4-5ED2CFED9346}"/>
              </a:ext>
            </a:extLst>
          </p:cNvPr>
          <p:cNvSpPr>
            <a:spLocks noGrp="1"/>
          </p:cNvSpPr>
          <p:nvPr>
            <p:ph idx="1"/>
          </p:nvPr>
        </p:nvSpPr>
        <p:spPr>
          <a:xfrm>
            <a:off x="5384291" y="741220"/>
            <a:ext cx="6172412" cy="5375560"/>
          </a:xfrm>
        </p:spPr>
        <p:txBody>
          <a:bodyPr anchor="t">
            <a:normAutofit fontScale="92500" lnSpcReduction="20000"/>
          </a:bodyPr>
          <a:lstStyle/>
          <a:p>
            <a:pPr algn="just"/>
            <a:r>
              <a:rPr lang="en-US" sz="1600" b="0" dirty="0">
                <a:solidFill>
                  <a:schemeClr val="tx1">
                    <a:lumMod val="85000"/>
                    <a:lumOff val="15000"/>
                  </a:schemeClr>
                </a:solidFill>
                <a:latin typeface="Book Antiqua" panose="02040602050305030304" pitchFamily="18" charset="0"/>
              </a:rPr>
              <a:t>The data set is first ‘cleaned’ by converting any categorical objects to a numerical format.</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Imbalanced-learn’s </a:t>
            </a:r>
            <a:r>
              <a:rPr lang="en-US" sz="1600" b="0" i="1" dirty="0">
                <a:solidFill>
                  <a:schemeClr val="tx1">
                    <a:lumMod val="85000"/>
                    <a:lumOff val="15000"/>
                  </a:schemeClr>
                </a:solidFill>
                <a:latin typeface="Book Antiqua" panose="02040602050305030304" pitchFamily="18" charset="0"/>
              </a:rPr>
              <a:t>RandomOverSampler </a:t>
            </a:r>
            <a:r>
              <a:rPr lang="en-US" sz="1600" b="0" dirty="0">
                <a:solidFill>
                  <a:schemeClr val="tx1">
                    <a:lumMod val="85000"/>
                    <a:lumOff val="15000"/>
                  </a:schemeClr>
                </a:solidFill>
                <a:latin typeface="Book Antiqua" panose="02040602050305030304" pitchFamily="18" charset="0"/>
              </a:rPr>
              <a:t>is used to then balance the data set.</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After splitting the data set into separate ‘Testing’ &amp; ‘Training’ sets, the machine-learning model is then run through the “test-&amp;-train” process.</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Scikit-learn’s </a:t>
            </a:r>
            <a:r>
              <a:rPr lang="en-US" sz="1600" b="0" i="1" dirty="0">
                <a:solidFill>
                  <a:schemeClr val="tx1">
                    <a:lumMod val="85000"/>
                    <a:lumOff val="15000"/>
                  </a:schemeClr>
                </a:solidFill>
                <a:latin typeface="Book Antiqua" panose="02040602050305030304" pitchFamily="18" charset="0"/>
              </a:rPr>
              <a:t>DecisionTreeRegressor </a:t>
            </a:r>
            <a:r>
              <a:rPr lang="en-US" sz="1600" b="0" dirty="0">
                <a:solidFill>
                  <a:schemeClr val="tx1">
                    <a:lumMod val="85000"/>
                    <a:lumOff val="15000"/>
                  </a:schemeClr>
                </a:solidFill>
                <a:latin typeface="Book Antiqua" panose="02040602050305030304" pitchFamily="18" charset="0"/>
              </a:rPr>
              <a:t>is used to predict exam scores.</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Scikit-learn’s </a:t>
            </a:r>
            <a:r>
              <a:rPr lang="en-US" sz="1600" b="0" i="1" dirty="0">
                <a:solidFill>
                  <a:schemeClr val="tx1">
                    <a:lumMod val="85000"/>
                    <a:lumOff val="15000"/>
                  </a:schemeClr>
                </a:solidFill>
                <a:latin typeface="Book Antiqua" panose="02040602050305030304" pitchFamily="18" charset="0"/>
              </a:rPr>
              <a:t>Regression Metrics </a:t>
            </a:r>
            <a:r>
              <a:rPr lang="en-US" sz="1600" b="0" dirty="0">
                <a:solidFill>
                  <a:schemeClr val="tx1">
                    <a:lumMod val="85000"/>
                    <a:lumOff val="15000"/>
                  </a:schemeClr>
                </a:solidFill>
                <a:latin typeface="Book Antiqua" panose="02040602050305030304" pitchFamily="18" charset="0"/>
                <a:sym typeface="Wingdings" panose="05000000000000000000" pitchFamily="2" charset="2"/>
              </a:rPr>
              <a:t>are used to measure the performance of the model.</a:t>
            </a:r>
            <a:endParaRPr lang="en-US" sz="1600" b="0" dirty="0">
              <a:solidFill>
                <a:schemeClr val="tx1">
                  <a:lumMod val="85000"/>
                  <a:lumOff val="15000"/>
                </a:schemeClr>
              </a:solidFill>
              <a:latin typeface="Book Antiqua" panose="02040602050305030304" pitchFamily="18" charset="0"/>
            </a:endParaRPr>
          </a:p>
          <a:p>
            <a:endParaRPr lang="en-US" dirty="0"/>
          </a:p>
        </p:txBody>
      </p:sp>
    </p:spTree>
    <p:extLst>
      <p:ext uri="{BB962C8B-B14F-4D97-AF65-F5344CB8AC3E}">
        <p14:creationId xmlns:p14="http://schemas.microsoft.com/office/powerpoint/2010/main" val="22777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905506"/>
            <a:ext cx="3411973" cy="1922193"/>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Math </a:t>
            </a:r>
            <a:br>
              <a:rPr lang="en-US" sz="4900" b="0" spc="150" dirty="0">
                <a:solidFill>
                  <a:schemeClr val="tx1">
                    <a:lumMod val="75000"/>
                    <a:lumOff val="25000"/>
                  </a:schemeClr>
                </a:solidFill>
                <a:latin typeface="Book Antiqua" panose="02040602050305030304" pitchFamily="18" charset="0"/>
                <a:ea typeface="+mj-ea"/>
                <a:cs typeface="+mj-cs"/>
              </a:rPr>
            </a:br>
            <a:r>
              <a:rPr lang="en-US" sz="4900" b="0" spc="150" dirty="0">
                <a:solidFill>
                  <a:schemeClr val="tx1">
                    <a:lumMod val="75000"/>
                    <a:lumOff val="25000"/>
                  </a:schemeClr>
                </a:solidFill>
                <a:latin typeface="Book Antiqua" panose="02040602050305030304" pitchFamily="18" charset="0"/>
                <a:ea typeface="+mj-ea"/>
                <a:cs typeface="+mj-cs"/>
              </a:rPr>
              <a:t>Score Model </a:t>
            </a:r>
            <a:br>
              <a:rPr lang="en-US" spc="150" dirty="0">
                <a:solidFill>
                  <a:schemeClr val="tx1">
                    <a:lumMod val="75000"/>
                    <a:lumOff val="25000"/>
                  </a:schemeClr>
                </a:solidFill>
                <a:latin typeface="Book Antiqua" panose="02040602050305030304" pitchFamily="18" charset="0"/>
                <a:ea typeface="+mj-ea"/>
                <a:cs typeface="+mj-cs"/>
              </a:rPr>
            </a:br>
            <a:endParaRPr lang="en-US" dirty="0"/>
          </a:p>
        </p:txBody>
      </p:sp>
      <p:pic>
        <p:nvPicPr>
          <p:cNvPr id="6" name="math">
            <a:hlinkClick r:id="" action="ppaction://media"/>
            <a:extLst>
              <a:ext uri="{FF2B5EF4-FFF2-40B4-BE49-F238E27FC236}">
                <a16:creationId xmlns:a16="http://schemas.microsoft.com/office/drawing/2014/main" id="{E3499838-7BAC-EA7B-D572-3ED0923721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90161" y="483830"/>
            <a:ext cx="6702762" cy="2843352"/>
          </a:xfrm>
        </p:spPr>
      </p:pic>
      <p:sp>
        <p:nvSpPr>
          <p:cNvPr id="3" name="TextBox 2">
            <a:extLst>
              <a:ext uri="{FF2B5EF4-FFF2-40B4-BE49-F238E27FC236}">
                <a16:creationId xmlns:a16="http://schemas.microsoft.com/office/drawing/2014/main" id="{512D9BA4-D3B6-1F28-80D9-BC35EEFB879E}"/>
              </a:ext>
            </a:extLst>
          </p:cNvPr>
          <p:cNvSpPr txBox="1"/>
          <p:nvPr/>
        </p:nvSpPr>
        <p:spPr>
          <a:xfrm>
            <a:off x="6511553" y="4038600"/>
            <a:ext cx="3852337" cy="1922193"/>
          </a:xfrm>
          <a:prstGeom prst="rect">
            <a:avLst/>
          </a:prstGeom>
          <a:noFill/>
        </p:spPr>
        <p:txBody>
          <a:bodyPr wrap="non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17.36</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4.17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23.38</a:t>
            </a:r>
          </a:p>
        </p:txBody>
      </p:sp>
    </p:spTree>
    <p:extLst>
      <p:ext uri="{BB962C8B-B14F-4D97-AF65-F5344CB8AC3E}">
        <p14:creationId xmlns:p14="http://schemas.microsoft.com/office/powerpoint/2010/main" val="32965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851416"/>
            <a:ext cx="3411973" cy="1889497"/>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Reading Score Model </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pic>
        <p:nvPicPr>
          <p:cNvPr id="4" name="reading">
            <a:hlinkClick r:id="" action="ppaction://media"/>
            <a:extLst>
              <a:ext uri="{FF2B5EF4-FFF2-40B4-BE49-F238E27FC236}">
                <a16:creationId xmlns:a16="http://schemas.microsoft.com/office/drawing/2014/main" id="{BC2CBF40-DC0D-C9B4-9DD9-AFAC2B80A5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27442" y="435441"/>
            <a:ext cx="6673101" cy="2831949"/>
          </a:xfrm>
        </p:spPr>
      </p:pic>
      <p:sp>
        <p:nvSpPr>
          <p:cNvPr id="5" name="TextBox 4">
            <a:extLst>
              <a:ext uri="{FF2B5EF4-FFF2-40B4-BE49-F238E27FC236}">
                <a16:creationId xmlns:a16="http://schemas.microsoft.com/office/drawing/2014/main" id="{A6B7DFD4-7DA9-B303-7621-D1CC85569320}"/>
              </a:ext>
            </a:extLst>
          </p:cNvPr>
          <p:cNvSpPr txBox="1"/>
          <p:nvPr/>
        </p:nvSpPr>
        <p:spPr>
          <a:xfrm>
            <a:off x="6470563" y="3925570"/>
            <a:ext cx="3990649" cy="1922193"/>
          </a:xfrm>
          <a:prstGeom prst="rect">
            <a:avLst/>
          </a:prstGeom>
          <a:noFill/>
        </p:spPr>
        <p:txBody>
          <a:bodyPr wrap="squar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11.04</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3.32</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21.17</a:t>
            </a:r>
          </a:p>
        </p:txBody>
      </p:sp>
    </p:spTree>
    <p:extLst>
      <p:ext uri="{BB962C8B-B14F-4D97-AF65-F5344CB8AC3E}">
        <p14:creationId xmlns:p14="http://schemas.microsoft.com/office/powerpoint/2010/main" val="4050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851417"/>
            <a:ext cx="3411973" cy="1889497"/>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Writing Score Model </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sp>
        <p:nvSpPr>
          <p:cNvPr id="5" name="TextBox 4">
            <a:extLst>
              <a:ext uri="{FF2B5EF4-FFF2-40B4-BE49-F238E27FC236}">
                <a16:creationId xmlns:a16="http://schemas.microsoft.com/office/drawing/2014/main" id="{A6B7DFD4-7DA9-B303-7621-D1CC85569320}"/>
              </a:ext>
            </a:extLst>
          </p:cNvPr>
          <p:cNvSpPr txBox="1"/>
          <p:nvPr/>
        </p:nvSpPr>
        <p:spPr>
          <a:xfrm>
            <a:off x="6462543" y="3982720"/>
            <a:ext cx="3967183" cy="1922193"/>
          </a:xfrm>
          <a:prstGeom prst="rect">
            <a:avLst/>
          </a:prstGeom>
          <a:noFill/>
        </p:spPr>
        <p:txBody>
          <a:bodyPr wrap="squar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7.98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2.82</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21.98</a:t>
            </a:r>
          </a:p>
        </p:txBody>
      </p:sp>
      <p:pic>
        <p:nvPicPr>
          <p:cNvPr id="8" name="writing">
            <a:hlinkClick r:id="" action="ppaction://media"/>
            <a:extLst>
              <a:ext uri="{FF2B5EF4-FFF2-40B4-BE49-F238E27FC236}">
                <a16:creationId xmlns:a16="http://schemas.microsoft.com/office/drawing/2014/main" id="{A68938F5-9C7E-CB5F-0319-B014E75884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76190" y="438348"/>
            <a:ext cx="6731973" cy="2826137"/>
          </a:xfrm>
        </p:spPr>
      </p:pic>
    </p:spTree>
    <p:extLst>
      <p:ext uri="{BB962C8B-B14F-4D97-AF65-F5344CB8AC3E}">
        <p14:creationId xmlns:p14="http://schemas.microsoft.com/office/powerpoint/2010/main" val="359926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152411"/>
            <a:ext cx="3411973" cy="4445000"/>
          </a:xfrm>
        </p:spPr>
        <p:txBody>
          <a:bodyPr anchor="t">
            <a:normAutofit fontScale="90000"/>
          </a:bodyPr>
          <a:lstStyle/>
          <a:p>
            <a:pPr algn="ctr"/>
            <a:r>
              <a:rPr lang="en-US" sz="4900" b="0" dirty="0">
                <a:latin typeface="Book Antiqua" panose="02040602050305030304" pitchFamily="18" charset="0"/>
              </a:rPr>
              <a:t>Summary</a:t>
            </a:r>
            <a:br>
              <a:rPr lang="en-US" sz="4900" b="0" dirty="0">
                <a:latin typeface="Book Antiqua" panose="02040602050305030304" pitchFamily="18" charset="0"/>
              </a:rPr>
            </a:br>
            <a:r>
              <a:rPr lang="en-US" sz="4900" b="0" dirty="0">
                <a:latin typeface="Book Antiqua" panose="02040602050305030304" pitchFamily="18" charset="0"/>
              </a:rPr>
              <a:t>of Machine Learning Models</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sp>
        <p:nvSpPr>
          <p:cNvPr id="5" name="TextBox 4">
            <a:extLst>
              <a:ext uri="{FF2B5EF4-FFF2-40B4-BE49-F238E27FC236}">
                <a16:creationId xmlns:a16="http://schemas.microsoft.com/office/drawing/2014/main" id="{A6B7DFD4-7DA9-B303-7621-D1CC85569320}"/>
              </a:ext>
            </a:extLst>
          </p:cNvPr>
          <p:cNvSpPr txBox="1"/>
          <p:nvPr/>
        </p:nvSpPr>
        <p:spPr>
          <a:xfrm>
            <a:off x="5800238" y="3554210"/>
            <a:ext cx="5279093" cy="2800638"/>
          </a:xfrm>
          <a:prstGeom prst="rect">
            <a:avLst/>
          </a:prstGeom>
          <a:noFill/>
        </p:spPr>
        <p:txBody>
          <a:bodyPr wrap="square" rtlCol="0">
            <a:spAutoFit/>
          </a:bodyPr>
          <a:lstStyle/>
          <a:p>
            <a:pPr algn="just">
              <a:lnSpc>
                <a:spcPct val="120000"/>
              </a:lnSpc>
              <a:spcBef>
                <a:spcPts val="930"/>
              </a:spcBef>
            </a:pPr>
            <a:r>
              <a:rPr lang="en-US" sz="1500" spc="150" dirty="0">
                <a:solidFill>
                  <a:schemeClr val="tx1">
                    <a:lumMod val="85000"/>
                    <a:lumOff val="15000"/>
                  </a:schemeClr>
                </a:solidFill>
                <a:latin typeface="Book Antiqua" panose="02040602050305030304" pitchFamily="18" charset="0"/>
              </a:rPr>
              <a:t>Overall, the ability of these models to predict student exam performance across all three subject areas is strongly supported by the features. Further development of these models might include other algorithms which could serve to improve their interpretability and accuracy, such as:</a:t>
            </a:r>
          </a:p>
          <a:p>
            <a:pPr marL="285750" lvl="1" indent="-285750" algn="ctr">
              <a:lnSpc>
                <a:spcPct val="120000"/>
              </a:lnSpc>
              <a:spcBef>
                <a:spcPts val="930"/>
              </a:spcBef>
              <a:buFont typeface="Arial" panose="020B0604020202020204" pitchFamily="34" charset="0"/>
              <a:buChar char="•"/>
            </a:pPr>
            <a:r>
              <a:rPr lang="en-US" sz="1500" i="1" spc="150" dirty="0">
                <a:solidFill>
                  <a:schemeClr val="tx1">
                    <a:lumMod val="85000"/>
                    <a:lumOff val="15000"/>
                  </a:schemeClr>
                </a:solidFill>
                <a:latin typeface="Book Antiqua" panose="02040602050305030304" pitchFamily="18" charset="0"/>
              </a:rPr>
              <a:t>Random Forest Regressor</a:t>
            </a:r>
          </a:p>
          <a:p>
            <a:pPr marL="285750" lvl="1" indent="-285750" algn="ctr">
              <a:lnSpc>
                <a:spcPct val="120000"/>
              </a:lnSpc>
              <a:spcBef>
                <a:spcPts val="930"/>
              </a:spcBef>
              <a:buFont typeface="Arial" panose="020B0604020202020204" pitchFamily="34" charset="0"/>
              <a:buChar char="•"/>
            </a:pPr>
            <a:r>
              <a:rPr lang="en-US" sz="1500" i="1" spc="150" dirty="0">
                <a:solidFill>
                  <a:schemeClr val="tx1">
                    <a:lumMod val="85000"/>
                    <a:lumOff val="15000"/>
                  </a:schemeClr>
                </a:solidFill>
                <a:latin typeface="Book Antiqua" panose="02040602050305030304" pitchFamily="18" charset="0"/>
              </a:rPr>
              <a:t>Support Vector Regressor</a:t>
            </a:r>
          </a:p>
        </p:txBody>
      </p:sp>
      <p:pic>
        <p:nvPicPr>
          <p:cNvPr id="6" name="Recording 2023-04-17 152553">
            <a:hlinkClick r:id="" action="ppaction://media"/>
            <a:extLst>
              <a:ext uri="{FF2B5EF4-FFF2-40B4-BE49-F238E27FC236}">
                <a16:creationId xmlns:a16="http://schemas.microsoft.com/office/drawing/2014/main" id="{3C5361B4-965B-AEBA-0616-2A30D89488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53684" y="523993"/>
            <a:ext cx="6172200" cy="2800638"/>
          </a:xfrm>
        </p:spPr>
      </p:pic>
    </p:spTree>
    <p:extLst>
      <p:ext uri="{BB962C8B-B14F-4D97-AF65-F5344CB8AC3E}">
        <p14:creationId xmlns:p14="http://schemas.microsoft.com/office/powerpoint/2010/main" val="12156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8F3B-D241-EE15-0E11-3756FC5D0535}"/>
              </a:ext>
            </a:extLst>
          </p:cNvPr>
          <p:cNvSpPr>
            <a:spLocks noGrp="1"/>
          </p:cNvSpPr>
          <p:nvPr>
            <p:ph type="title"/>
          </p:nvPr>
        </p:nvSpPr>
        <p:spPr/>
        <p:txBody>
          <a:bodyPr/>
          <a:lstStyle/>
          <a:p>
            <a:pPr algn="ctr"/>
            <a:r>
              <a:rPr lang="en-US" sz="5400" b="0" dirty="0">
                <a:latin typeface="Book Antiqua" panose="02040602050305030304" pitchFamily="18" charset="0"/>
              </a:rPr>
              <a:t>Abstract</a:t>
            </a:r>
          </a:p>
        </p:txBody>
      </p:sp>
      <p:sp>
        <p:nvSpPr>
          <p:cNvPr id="3" name="Content Placeholder 2">
            <a:extLst>
              <a:ext uri="{FF2B5EF4-FFF2-40B4-BE49-F238E27FC236}">
                <a16:creationId xmlns:a16="http://schemas.microsoft.com/office/drawing/2014/main" id="{72FFAF81-DEEA-81B4-C731-B6B159FD778A}"/>
              </a:ext>
            </a:extLst>
          </p:cNvPr>
          <p:cNvSpPr>
            <a:spLocks noGrp="1"/>
          </p:cNvSpPr>
          <p:nvPr>
            <p:ph idx="1"/>
          </p:nvPr>
        </p:nvSpPr>
        <p:spPr/>
        <p:txBody>
          <a:bodyPr>
            <a:normAutofit/>
          </a:bodyPr>
          <a:lstStyle/>
          <a:p>
            <a:pPr algn="just">
              <a:lnSpc>
                <a:spcPct val="150000"/>
              </a:lnSpc>
            </a:pPr>
            <a:r>
              <a:rPr lang="en-US" sz="1400" b="0" dirty="0">
                <a:solidFill>
                  <a:schemeClr val="tx1">
                    <a:lumMod val="85000"/>
                    <a:lumOff val="15000"/>
                  </a:schemeClr>
                </a:solidFill>
                <a:latin typeface="Book Antiqua" panose="02040602050305030304" pitchFamily="18" charset="0"/>
              </a:rPr>
              <a:t>Analysis of various factors that can impact a high school student's academic performance. The objective of this analysis is to measure any correlation between a student's circumstances, demographics, &amp; their overall performance on examinations in the subjects of Math, Reading, &amp; Writing. </a:t>
            </a:r>
          </a:p>
          <a:p>
            <a:pPr algn="just">
              <a:lnSpc>
                <a:spcPct val="150000"/>
              </a:lnSpc>
            </a:pPr>
            <a:endParaRPr lang="en-US" sz="1400" b="0" dirty="0">
              <a:solidFill>
                <a:schemeClr val="tx1">
                  <a:lumMod val="85000"/>
                  <a:lumOff val="15000"/>
                </a:schemeClr>
              </a:solidFill>
              <a:latin typeface="Book Antiqua" panose="02040602050305030304" pitchFamily="18" charset="0"/>
            </a:endParaRPr>
          </a:p>
          <a:p>
            <a:pPr algn="just">
              <a:lnSpc>
                <a:spcPct val="150000"/>
              </a:lnSpc>
            </a:pPr>
            <a:r>
              <a:rPr lang="en-US" sz="1400" b="0" dirty="0">
                <a:solidFill>
                  <a:schemeClr val="tx1">
                    <a:lumMod val="85000"/>
                    <a:lumOff val="15000"/>
                  </a:schemeClr>
                </a:solidFill>
                <a:latin typeface="Book Antiqua" panose="02040602050305030304" pitchFamily="18" charset="0"/>
              </a:rPr>
              <a:t>Further, a machine learning model which has been trained to predict a student’s potential performance in any of these fields based upon the given dataset.</a:t>
            </a:r>
          </a:p>
        </p:txBody>
      </p:sp>
    </p:spTree>
    <p:extLst>
      <p:ext uri="{BB962C8B-B14F-4D97-AF65-F5344CB8AC3E}">
        <p14:creationId xmlns:p14="http://schemas.microsoft.com/office/powerpoint/2010/main" val="37656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4049-685E-B467-B89F-E2BE330ED5A4}"/>
              </a:ext>
            </a:extLst>
          </p:cNvPr>
          <p:cNvSpPr>
            <a:spLocks noGrp="1"/>
          </p:cNvSpPr>
          <p:nvPr>
            <p:ph type="title"/>
          </p:nvPr>
        </p:nvSpPr>
        <p:spPr/>
        <p:txBody>
          <a:bodyPr>
            <a:normAutofit/>
          </a:bodyPr>
          <a:lstStyle/>
          <a:p>
            <a:pPr algn="ctr"/>
            <a:r>
              <a:rPr lang="en-US" sz="5400" b="0" dirty="0">
                <a:latin typeface="Book Antiqua" panose="02040602050305030304" pitchFamily="18" charset="0"/>
              </a:rPr>
              <a:t>Data Set</a:t>
            </a:r>
            <a:br>
              <a:rPr lang="en-US" sz="5400" b="0" dirty="0">
                <a:latin typeface="Book Antiqua" panose="02040602050305030304" pitchFamily="18" charset="0"/>
              </a:rPr>
            </a:br>
            <a:br>
              <a:rPr lang="en-US" sz="5400" b="0" dirty="0">
                <a:latin typeface="Book Antiqua" panose="02040602050305030304" pitchFamily="18" charset="0"/>
              </a:rPr>
            </a:br>
            <a:r>
              <a:rPr lang="en-US" sz="1600" i="1" dirty="0">
                <a:latin typeface="Book Antiqua" panose="02040602050305030304" pitchFamily="18" charset="0"/>
              </a:rPr>
              <a:t>Courtesy of </a:t>
            </a:r>
            <a:r>
              <a:rPr lang="pl-PL" sz="1600" i="1" dirty="0">
                <a:latin typeface="Book Antiqua" panose="02040602050305030304" pitchFamily="18" charset="0"/>
              </a:rPr>
              <a:t>Royce Kimmons, </a:t>
            </a:r>
            <a:r>
              <a:rPr lang="pl-PL" sz="1600" i="1" dirty="0">
                <a:latin typeface="Book Antiqua" panose="02040602050305030304" pitchFamily="18" charset="0"/>
                <a:hlinkClick r:id="rId2"/>
              </a:rPr>
              <a:t>http://roycekimmons.com</a:t>
            </a:r>
            <a:br>
              <a:rPr lang="en-US" sz="1600" i="1" dirty="0">
                <a:latin typeface="Book Antiqua" panose="02040602050305030304" pitchFamily="18" charset="0"/>
              </a:rPr>
            </a:br>
            <a:r>
              <a:rPr lang="en-US" sz="1600" i="1" dirty="0">
                <a:latin typeface="Book Antiqua" panose="02040602050305030304" pitchFamily="18" charset="0"/>
              </a:rPr>
              <a:t>© 2012, Royce Kimmons</a:t>
            </a:r>
          </a:p>
        </p:txBody>
      </p:sp>
      <p:sp>
        <p:nvSpPr>
          <p:cNvPr id="3" name="Content Placeholder 2">
            <a:extLst>
              <a:ext uri="{FF2B5EF4-FFF2-40B4-BE49-F238E27FC236}">
                <a16:creationId xmlns:a16="http://schemas.microsoft.com/office/drawing/2014/main" id="{7C5C43EF-094C-9522-A0AC-93420DA21AC1}"/>
              </a:ext>
            </a:extLst>
          </p:cNvPr>
          <p:cNvSpPr>
            <a:spLocks noGrp="1"/>
          </p:cNvSpPr>
          <p:nvPr>
            <p:ph idx="1"/>
          </p:nvPr>
        </p:nvSpPr>
        <p:spPr/>
        <p:txBody>
          <a:bodyPr anchor="t">
            <a:normAutofit/>
          </a:bodyPr>
          <a:lstStyle/>
          <a:p>
            <a:pPr algn="just">
              <a:lnSpc>
                <a:spcPct val="150000"/>
              </a:lnSpc>
            </a:pPr>
            <a:r>
              <a:rPr lang="en-US" sz="1400" b="0" dirty="0">
                <a:solidFill>
                  <a:schemeClr val="tx1">
                    <a:lumMod val="85000"/>
                    <a:lumOff val="15000"/>
                  </a:schemeClr>
                </a:solidFill>
                <a:latin typeface="Book Antiqua" panose="02040602050305030304" pitchFamily="18" charset="0"/>
              </a:rPr>
              <a:t>Data set is a generated sample of 1,000 students who are listed &amp; compared according to the following:</a:t>
            </a:r>
          </a:p>
          <a:p>
            <a:pPr algn="just">
              <a:lnSpc>
                <a:spcPct val="150000"/>
              </a:lnSpc>
            </a:pPr>
            <a:r>
              <a:rPr lang="en-US" sz="1400" b="0" dirty="0">
                <a:solidFill>
                  <a:schemeClr val="tx1">
                    <a:lumMod val="85000"/>
                    <a:lumOff val="15000"/>
                  </a:schemeClr>
                </a:solidFill>
                <a:latin typeface="Book Antiqua" panose="02040602050305030304" pitchFamily="18" charset="0"/>
              </a:rPr>
              <a:t>Individual examination scores in the subjects of Math, Reading, and Writing.</a:t>
            </a:r>
          </a:p>
          <a:p>
            <a:pPr algn="just">
              <a:lnSpc>
                <a:spcPct val="150000"/>
              </a:lnSpc>
            </a:pPr>
            <a:r>
              <a:rPr lang="en-US" sz="1400" b="0" dirty="0">
                <a:solidFill>
                  <a:schemeClr val="tx1">
                    <a:lumMod val="85000"/>
                    <a:lumOff val="15000"/>
                  </a:schemeClr>
                </a:solidFill>
                <a:latin typeface="Book Antiqua" panose="02040602050305030304" pitchFamily="18" charset="0"/>
              </a:rPr>
              <a:t>Circumstantial information; their parental education level &amp; if their lunch is standard-cost or provided for free or at a discount.</a:t>
            </a:r>
          </a:p>
          <a:p>
            <a:pPr algn="just">
              <a:lnSpc>
                <a:spcPct val="150000"/>
              </a:lnSpc>
            </a:pPr>
            <a:r>
              <a:rPr lang="en-US" sz="1400" b="0" dirty="0">
                <a:solidFill>
                  <a:schemeClr val="tx1">
                    <a:lumMod val="85000"/>
                    <a:lumOff val="15000"/>
                  </a:schemeClr>
                </a:solidFill>
                <a:latin typeface="Book Antiqua" panose="02040602050305030304" pitchFamily="18" charset="0"/>
              </a:rPr>
              <a:t>Demographic information; sex &amp; race/ethnicity.</a:t>
            </a:r>
          </a:p>
        </p:txBody>
      </p:sp>
      <p:pic>
        <p:nvPicPr>
          <p:cNvPr id="5" name="Picture 4">
            <a:extLst>
              <a:ext uri="{FF2B5EF4-FFF2-40B4-BE49-F238E27FC236}">
                <a16:creationId xmlns:a16="http://schemas.microsoft.com/office/drawing/2014/main" id="{B49D47C1-CE8E-A867-F3E9-BF5DEFD7DB22}"/>
              </a:ext>
            </a:extLst>
          </p:cNvPr>
          <p:cNvPicPr>
            <a:picLocks noChangeAspect="1"/>
          </p:cNvPicPr>
          <p:nvPr/>
        </p:nvPicPr>
        <p:blipFill>
          <a:blip r:embed="rId3"/>
          <a:stretch>
            <a:fillRect/>
          </a:stretch>
        </p:blipFill>
        <p:spPr>
          <a:xfrm>
            <a:off x="5516997" y="3992186"/>
            <a:ext cx="5891760" cy="2480741"/>
          </a:xfrm>
          <a:prstGeom prst="rect">
            <a:avLst/>
          </a:prstGeom>
        </p:spPr>
      </p:pic>
    </p:spTree>
    <p:extLst>
      <p:ext uri="{BB962C8B-B14F-4D97-AF65-F5344CB8AC3E}">
        <p14:creationId xmlns:p14="http://schemas.microsoft.com/office/powerpoint/2010/main" val="179852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Sex</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70938"/>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Female students have higher examination scores in the subjects of Reading &amp; Writing, on average. Conversely, Male students have higher average scores in Math.</a:t>
            </a:r>
          </a:p>
        </p:txBody>
      </p:sp>
      <p:pic>
        <p:nvPicPr>
          <p:cNvPr id="5" name="Picture 4" descr="Chart, bar chart&#10;&#10;Description automatically generated">
            <a:extLst>
              <a:ext uri="{FF2B5EF4-FFF2-40B4-BE49-F238E27FC236}">
                <a16:creationId xmlns:a16="http://schemas.microsoft.com/office/drawing/2014/main" id="{5ED368F6-7D2D-DFAB-1805-8120781F0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760" y="1389565"/>
            <a:ext cx="7033553" cy="5072274"/>
          </a:xfrm>
          <a:prstGeom prst="rect">
            <a:avLst/>
          </a:prstGeom>
        </p:spPr>
      </p:pic>
    </p:spTree>
    <p:extLst>
      <p:ext uri="{BB962C8B-B14F-4D97-AF65-F5344CB8AC3E}">
        <p14:creationId xmlns:p14="http://schemas.microsoft.com/office/powerpoint/2010/main" val="118980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Race &amp; Ethnicity</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360101"/>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Students belonging to racial/ethnic ‘Group E’ consistently score higher on-average in all subject areas. Average Math scores were at the bottom of each racial/ethnic group’s performance, with the sole exception of ‘Group E’, who scored the highest overall.</a:t>
            </a:r>
          </a:p>
        </p:txBody>
      </p:sp>
      <p:pic>
        <p:nvPicPr>
          <p:cNvPr id="6" name="Picture 5" descr="Chart, bar chart&#10;&#10;Description automatically generated">
            <a:extLst>
              <a:ext uri="{FF2B5EF4-FFF2-40B4-BE49-F238E27FC236}">
                <a16:creationId xmlns:a16="http://schemas.microsoft.com/office/drawing/2014/main" id="{F80CF192-E130-3370-0722-A7E1ECA16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233" y="1995967"/>
            <a:ext cx="7057287" cy="4756195"/>
          </a:xfrm>
          <a:prstGeom prst="rect">
            <a:avLst/>
          </a:prstGeom>
        </p:spPr>
      </p:pic>
    </p:spTree>
    <p:extLst>
      <p:ext uri="{BB962C8B-B14F-4D97-AF65-F5344CB8AC3E}">
        <p14:creationId xmlns:p14="http://schemas.microsoft.com/office/powerpoint/2010/main" val="308283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Parental Level of Education</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7"/>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Students with parents who have not completed high-school consistently have the lowest average test scores across all subjects. Any level of college education significantly increases average scores, though there seems to be a trend of diminishing returns. (i.e., Master’s vs. Associate’s.)</a:t>
            </a:r>
          </a:p>
        </p:txBody>
      </p:sp>
      <p:pic>
        <p:nvPicPr>
          <p:cNvPr id="5" name="Picture 4" descr="Chart, bar chart&#10;&#10;Description automatically generated">
            <a:extLst>
              <a:ext uri="{FF2B5EF4-FFF2-40B4-BE49-F238E27FC236}">
                <a16:creationId xmlns:a16="http://schemas.microsoft.com/office/drawing/2014/main" id="{700E5E03-2ADC-CBA2-500B-148D62D57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702" y="1986682"/>
            <a:ext cx="7206767" cy="4756195"/>
          </a:xfrm>
          <a:prstGeom prst="rect">
            <a:avLst/>
          </a:prstGeom>
        </p:spPr>
      </p:pic>
    </p:spTree>
    <p:extLst>
      <p:ext uri="{BB962C8B-B14F-4D97-AF65-F5344CB8AC3E}">
        <p14:creationId xmlns:p14="http://schemas.microsoft.com/office/powerpoint/2010/main" val="2197232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Lunch Type</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8"/>
            <a:ext cx="6172412" cy="981896"/>
          </a:xfrm>
        </p:spPr>
        <p:txBody>
          <a:bodyPr anchor="t">
            <a:normAutofit fontScale="70000" lnSpcReduction="20000"/>
          </a:bodyPr>
          <a:lstStyle/>
          <a:p>
            <a:pPr algn="just"/>
            <a:r>
              <a:rPr lang="en-US" sz="1400" b="0" dirty="0">
                <a:solidFill>
                  <a:schemeClr val="tx1">
                    <a:lumMod val="85000"/>
                    <a:lumOff val="15000"/>
                  </a:schemeClr>
                </a:solidFill>
                <a:latin typeface="Book Antiqua" panose="02040602050305030304" pitchFamily="18" charset="0"/>
              </a:rPr>
              <a:t>Students who pay standard lunch-fees score, on average, significantly higher in all subject areas. Further, students who pay standard lunch-fees score ‘A’ letter-grades in all subject areas at overwhelmingly higher rates than those who receive their lunches at no/reduced cost.</a:t>
            </a:r>
          </a:p>
        </p:txBody>
      </p:sp>
      <p:pic>
        <p:nvPicPr>
          <p:cNvPr id="6" name="Picture 5" descr="Chart, bar chart&#10;&#10;Description automatically generated">
            <a:extLst>
              <a:ext uri="{FF2B5EF4-FFF2-40B4-BE49-F238E27FC236}">
                <a16:creationId xmlns:a16="http://schemas.microsoft.com/office/drawing/2014/main" id="{322A7443-526E-0A3D-0534-C7C9C5B7F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390" y="1554797"/>
            <a:ext cx="6100692" cy="3787224"/>
          </a:xfrm>
          <a:prstGeom prst="rect">
            <a:avLst/>
          </a:prstGeom>
        </p:spPr>
      </p:pic>
      <p:pic>
        <p:nvPicPr>
          <p:cNvPr id="8" name="Picture 7" descr="Chart, pie chart, bubble chart&#10;&#10;Description automatically generated">
            <a:extLst>
              <a:ext uri="{FF2B5EF4-FFF2-40B4-BE49-F238E27FC236}">
                <a16:creationId xmlns:a16="http://schemas.microsoft.com/office/drawing/2014/main" id="{500221E4-7C1D-84E9-95A9-12A8C4DAE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530" y="1593615"/>
            <a:ext cx="6172411" cy="3787224"/>
          </a:xfrm>
          <a:prstGeom prst="rect">
            <a:avLst/>
          </a:prstGeom>
        </p:spPr>
      </p:pic>
      <p:pic>
        <p:nvPicPr>
          <p:cNvPr id="5" name="Picture 4" descr="Chart, bar chart&#10;&#10;Description automatically generated">
            <a:extLst>
              <a:ext uri="{FF2B5EF4-FFF2-40B4-BE49-F238E27FC236}">
                <a16:creationId xmlns:a16="http://schemas.microsoft.com/office/drawing/2014/main" id="{9AE4E68B-F773-B6BC-4EBB-B614250A4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390" y="1515979"/>
            <a:ext cx="6100692" cy="3826042"/>
          </a:xfrm>
          <a:prstGeom prst="rect">
            <a:avLst/>
          </a:prstGeom>
        </p:spPr>
      </p:pic>
      <p:sp>
        <p:nvSpPr>
          <p:cNvPr id="7" name="TextBox 6">
            <a:extLst>
              <a:ext uri="{FF2B5EF4-FFF2-40B4-BE49-F238E27FC236}">
                <a16:creationId xmlns:a16="http://schemas.microsoft.com/office/drawing/2014/main" id="{E3FE14AF-1107-9990-9E73-2B3D24AAE43A}"/>
              </a:ext>
            </a:extLst>
          </p:cNvPr>
          <p:cNvSpPr txBox="1"/>
          <p:nvPr/>
        </p:nvSpPr>
        <p:spPr>
          <a:xfrm>
            <a:off x="5379082" y="5585789"/>
            <a:ext cx="3411972" cy="861774"/>
          </a:xfrm>
          <a:prstGeom prst="rect">
            <a:avLst/>
          </a:prstGeom>
          <a:noFill/>
        </p:spPr>
        <p:txBody>
          <a:bodyPr wrap="square" rtlCol="0">
            <a:spAutoFit/>
          </a:bodyPr>
          <a:lstStyle/>
          <a:p>
            <a:pPr algn="just"/>
            <a:r>
              <a:rPr lang="en-US" sz="1000" spc="150" dirty="0">
                <a:solidFill>
                  <a:schemeClr val="tx1">
                    <a:lumMod val="85000"/>
                    <a:lumOff val="15000"/>
                  </a:schemeClr>
                </a:solidFill>
                <a:latin typeface="Book Antiqua" panose="02040602050305030304" pitchFamily="18" charset="0"/>
              </a:rPr>
              <a:t>No significant effect on failure rates is observed. Therefore, payment of standard lunch fees correlate strongly with higher average performance, but do not correlate with test failure.</a:t>
            </a:r>
            <a:endParaRPr lang="en-US" dirty="0"/>
          </a:p>
        </p:txBody>
      </p:sp>
    </p:spTree>
    <p:extLst>
      <p:ext uri="{BB962C8B-B14F-4D97-AF65-F5344CB8AC3E}">
        <p14:creationId xmlns:p14="http://schemas.microsoft.com/office/powerpoint/2010/main" val="319575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Test Preparation Course Completion</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8"/>
            <a:ext cx="6172412" cy="981896"/>
          </a:xfrm>
        </p:spPr>
        <p:txBody>
          <a:bodyPr anchor="t">
            <a:normAutofit fontScale="92500" lnSpcReduction="10000"/>
          </a:bodyPr>
          <a:lstStyle/>
          <a:p>
            <a:pPr algn="just"/>
            <a:r>
              <a:rPr lang="en-US" sz="1400" b="0" dirty="0">
                <a:solidFill>
                  <a:schemeClr val="tx1">
                    <a:lumMod val="85000"/>
                    <a:lumOff val="15000"/>
                  </a:schemeClr>
                </a:solidFill>
                <a:latin typeface="Book Antiqua" panose="02040602050305030304" pitchFamily="18" charset="0"/>
              </a:rPr>
              <a:t>Students who have completed a test-preparation course consistently have the fewest failing exam scores &amp; more ‘A’ letter grade exam scores in all 3 subject areas.</a:t>
            </a:r>
          </a:p>
        </p:txBody>
      </p:sp>
      <p:pic>
        <p:nvPicPr>
          <p:cNvPr id="7" name="Picture 6" descr="Chart, pie chart, bubble chart&#10;&#10;Description automatically generated">
            <a:extLst>
              <a:ext uri="{FF2B5EF4-FFF2-40B4-BE49-F238E27FC236}">
                <a16:creationId xmlns:a16="http://schemas.microsoft.com/office/drawing/2014/main" id="{9BF5FDB6-15D8-A7A8-B0A6-7DC8C1E15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671" y="1698495"/>
            <a:ext cx="6172411" cy="4334666"/>
          </a:xfrm>
          <a:prstGeom prst="rect">
            <a:avLst/>
          </a:prstGeom>
        </p:spPr>
      </p:pic>
      <p:pic>
        <p:nvPicPr>
          <p:cNvPr id="5" name="Picture 4" descr="Chart, bar chart&#10;&#10;Description automatically generated">
            <a:extLst>
              <a:ext uri="{FF2B5EF4-FFF2-40B4-BE49-F238E27FC236}">
                <a16:creationId xmlns:a16="http://schemas.microsoft.com/office/drawing/2014/main" id="{FCEC8CEF-5DD7-434C-C9EA-A7C34B358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670" y="1744910"/>
            <a:ext cx="6092295" cy="4334666"/>
          </a:xfrm>
          <a:prstGeom prst="rect">
            <a:avLst/>
          </a:prstGeom>
        </p:spPr>
      </p:pic>
      <p:pic>
        <p:nvPicPr>
          <p:cNvPr id="9" name="Picture 8" descr="Chart, bar chart&#10;&#10;Description automatically generated">
            <a:extLst>
              <a:ext uri="{FF2B5EF4-FFF2-40B4-BE49-F238E27FC236}">
                <a16:creationId xmlns:a16="http://schemas.microsoft.com/office/drawing/2014/main" id="{B967FB60-AC5B-585E-86F4-23ADC55ED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671" y="1744910"/>
            <a:ext cx="6092295" cy="4334666"/>
          </a:xfrm>
          <a:prstGeom prst="rect">
            <a:avLst/>
          </a:prstGeom>
        </p:spPr>
      </p:pic>
    </p:spTree>
    <p:extLst>
      <p:ext uri="{BB962C8B-B14F-4D97-AF65-F5344CB8AC3E}">
        <p14:creationId xmlns:p14="http://schemas.microsoft.com/office/powerpoint/2010/main" val="364323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Summary of Findings</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392824"/>
            <a:ext cx="6172412" cy="5935192"/>
          </a:xfrm>
        </p:spPr>
        <p:txBody>
          <a:bodyPr anchor="t">
            <a:normAutofit fontScale="92500"/>
          </a:bodyPr>
          <a:lstStyle/>
          <a:p>
            <a:pPr algn="just"/>
            <a:r>
              <a:rPr lang="en-US" sz="1400" b="0" dirty="0">
                <a:solidFill>
                  <a:schemeClr val="tx1">
                    <a:lumMod val="85000"/>
                    <a:lumOff val="15000"/>
                  </a:schemeClr>
                </a:solidFill>
                <a:latin typeface="Book Antiqua" panose="02040602050305030304" pitchFamily="18" charset="0"/>
              </a:rPr>
              <a:t>The most successful demographic of students across all fields (&amp; by a wide margin) are Females of Race ‘E’ whose parents have completed any college degree, who also pay standard lunch fees, and have completed a test preparation course.</a:t>
            </a:r>
          </a:p>
          <a:p>
            <a:pPr algn="just"/>
            <a:r>
              <a:rPr lang="en-US" sz="1400" b="0" dirty="0">
                <a:solidFill>
                  <a:schemeClr val="tx1">
                    <a:lumMod val="85000"/>
                    <a:lumOff val="15000"/>
                  </a:schemeClr>
                </a:solidFill>
                <a:latin typeface="Book Antiqua" panose="02040602050305030304" pitchFamily="18" charset="0"/>
              </a:rPr>
              <a:t>Conversely, the lowest-performing demographic are Males of Race ‘B’ whose parents have not finished high-school, receive their lunch for free or at a reduced price, &amp; have not completed any test preparation courses.</a:t>
            </a:r>
          </a:p>
          <a:p>
            <a:pPr algn="just"/>
            <a:r>
              <a:rPr lang="en-US" sz="1400" b="0" dirty="0">
                <a:solidFill>
                  <a:schemeClr val="tx1">
                    <a:lumMod val="85000"/>
                    <a:lumOff val="15000"/>
                  </a:schemeClr>
                </a:solidFill>
                <a:latin typeface="Book Antiqua" panose="02040602050305030304" pitchFamily="18" charset="0"/>
              </a:rPr>
              <a:t>Male students tend to have higher math scores than Female students on average. Likewise Female students tend to earn higher average scores than their Male counterparts in Reading and Writing exams.</a:t>
            </a:r>
          </a:p>
          <a:p>
            <a:pPr algn="just"/>
            <a:r>
              <a:rPr lang="en-US" sz="1400" b="0" dirty="0">
                <a:solidFill>
                  <a:schemeClr val="tx1">
                    <a:lumMod val="85000"/>
                    <a:lumOff val="15000"/>
                  </a:schemeClr>
                </a:solidFill>
                <a:latin typeface="Book Antiqua" panose="02040602050305030304" pitchFamily="18" charset="0"/>
              </a:rPr>
              <a:t>Students in Racial/Ethnic Group ‘E’ generally have higher scores across all subject areas by a wide margin. Groups ‘B’ and ‘C’ are statistically similar regarding their outcomes, being that they rank among the bottom across all subject areas.</a:t>
            </a:r>
          </a:p>
          <a:p>
            <a:pPr algn="just"/>
            <a:r>
              <a:rPr lang="en-US" sz="1400" b="0" dirty="0">
                <a:solidFill>
                  <a:schemeClr val="tx1">
                    <a:lumMod val="85000"/>
                    <a:lumOff val="15000"/>
                  </a:schemeClr>
                </a:solidFill>
                <a:latin typeface="Book Antiqua" panose="02040602050305030304" pitchFamily="18" charset="0"/>
              </a:rPr>
              <a:t>Payment of standard lunch fees correlate strongly with higher average performance, but do not correlate with test failure rates.</a:t>
            </a:r>
          </a:p>
        </p:txBody>
      </p:sp>
    </p:spTree>
    <p:extLst>
      <p:ext uri="{BB962C8B-B14F-4D97-AF65-F5344CB8AC3E}">
        <p14:creationId xmlns:p14="http://schemas.microsoft.com/office/powerpoint/2010/main" val="367812868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975</TotalTime>
  <Words>917</Words>
  <Application>Microsoft Office PowerPoint</Application>
  <PresentationFormat>Widescreen</PresentationFormat>
  <Paragraphs>74</Paragraphs>
  <Slides>15</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Meiryo</vt:lpstr>
      <vt:lpstr>Arial</vt:lpstr>
      <vt:lpstr>Book Antiqua</vt:lpstr>
      <vt:lpstr>Calibri</vt:lpstr>
      <vt:lpstr>Corbel</vt:lpstr>
      <vt:lpstr>ShojiVTI</vt:lpstr>
      <vt:lpstr>STUDENT PERFORMANCE PREDICTIONS  An analysis of anonymized student academic performance data &amp; a machine-learning model to predict future performance</vt:lpstr>
      <vt:lpstr>Abstract</vt:lpstr>
      <vt:lpstr>Data Set  Courtesy of Royce Kimmons, http://roycekimmons.com © 2012, Royce Kimmons</vt:lpstr>
      <vt:lpstr>Analysis of Performance by Sex</vt:lpstr>
      <vt:lpstr>Analysis of Performance by Race &amp; Ethnicity</vt:lpstr>
      <vt:lpstr>Analysis of Performance by Parental Level of Education</vt:lpstr>
      <vt:lpstr>Analysis of Performance by Lunch Type</vt:lpstr>
      <vt:lpstr>Analysis of Performance by Test Preparation Course Completion</vt:lpstr>
      <vt:lpstr>Summary of Findings</vt:lpstr>
      <vt:lpstr>Machine Learning Models</vt:lpstr>
      <vt:lpstr>PowerPoint Presentation</vt:lpstr>
      <vt:lpstr>Math  Score Model  </vt:lpstr>
      <vt:lpstr>Reading Score Model  </vt:lpstr>
      <vt:lpstr>Writing Score Model  </vt:lpstr>
      <vt:lpstr>Summary of Machine Learning Models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PREDICTIONS  An analysis of anonymized student academic performance data &amp; machine-learning model to predict future performance</dc:title>
  <dc:creator>William Thomer</dc:creator>
  <cp:lastModifiedBy>Mary Vang</cp:lastModifiedBy>
  <cp:revision>71</cp:revision>
  <dcterms:created xsi:type="dcterms:W3CDTF">2023-04-15T16:55:41Z</dcterms:created>
  <dcterms:modified xsi:type="dcterms:W3CDTF">2023-04-17T23:34:17Z</dcterms:modified>
</cp:coreProperties>
</file>